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83" r:id="rId4"/>
    <p:sldId id="276" r:id="rId5"/>
    <p:sldId id="277" r:id="rId6"/>
    <p:sldId id="280" r:id="rId7"/>
    <p:sldId id="279" r:id="rId8"/>
    <p:sldId id="278" r:id="rId9"/>
    <p:sldId id="281" r:id="rId10"/>
    <p:sldId id="282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5E"/>
    <a:srgbClr val="67A8D0"/>
    <a:srgbClr val="1A3857"/>
    <a:srgbClr val="CBCEC9"/>
    <a:srgbClr val="161835"/>
    <a:srgbClr val="009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50"/>
  </p:normalViewPr>
  <p:slideViewPr>
    <p:cSldViewPr snapToGrid="0" snapToObjects="1">
      <p:cViewPr varScale="1">
        <p:scale>
          <a:sx n="64" d="100"/>
          <a:sy n="64" d="100"/>
        </p:scale>
        <p:origin x="5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FDE9-EA24-9440-90AC-C252A5E5A2A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CED77-D1EF-C74A-A762-345F000DE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1A3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4958716"/>
            <a:ext cx="3920359" cy="1590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06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1600199"/>
            <a:ext cx="9144000" cy="16809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373180"/>
            <a:ext cx="9144000" cy="772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300">
                <a:solidFill>
                  <a:srgbClr val="67A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176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4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 i="0" spc="300">
                <a:solidFill>
                  <a:srgbClr val="CBCE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" y="5508110"/>
            <a:ext cx="2678561" cy="1086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08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96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300">
                <a:solidFill>
                  <a:srgbClr val="CBCE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" y="5508110"/>
            <a:ext cx="2678561" cy="108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0" y="5035006"/>
            <a:ext cx="3688079" cy="1492794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96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" y="3602038"/>
            <a:ext cx="9144000" cy="512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300">
                <a:solidFill>
                  <a:srgbClr val="CBCE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 txBox="1">
            <a:spLocks/>
          </p:cNvSpPr>
          <p:nvPr userDrawn="1"/>
        </p:nvSpPr>
        <p:spPr>
          <a:xfrm>
            <a:off x="441960" y="6284278"/>
            <a:ext cx="9144000" cy="3603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rgbClr val="CBCEC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 kern="1200" spc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spkilmore.catholic.edu.au</a:t>
            </a:r>
            <a:endParaRPr lang="en-US" sz="2000" b="0" i="0" kern="1200" spc="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B64130-D250-AC46-BEA8-BCB9108F33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280" y="2394488"/>
            <a:ext cx="7675713" cy="14335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BREAK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934C1-98F7-BA47-B598-1E74A6A61D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7281" y="3904255"/>
            <a:ext cx="7675713" cy="475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0">
                <a:solidFill>
                  <a:srgbClr val="67A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 txBox="1">
            <a:spLocks/>
          </p:cNvSpPr>
          <p:nvPr userDrawn="1"/>
        </p:nvSpPr>
        <p:spPr>
          <a:xfrm>
            <a:off x="2834640" y="6370320"/>
            <a:ext cx="9144000" cy="274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300">
                <a:solidFill>
                  <a:srgbClr val="CBCEC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i="0" kern="1200" spc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spkilmore.catholic.edu.au</a:t>
            </a:r>
            <a:endParaRPr lang="en-US" sz="800" b="0" i="0" kern="1200" spc="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24" y="351412"/>
            <a:ext cx="2558116" cy="1035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42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BC950114-E464-294D-B3F4-47B02D92A1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653D7-0EEE-5F49-AF01-BC3D5154217C}"/>
              </a:ext>
            </a:extLst>
          </p:cNvPr>
          <p:cNvSpPr/>
          <p:nvPr userDrawn="1"/>
        </p:nvSpPr>
        <p:spPr>
          <a:xfrm>
            <a:off x="5082139" y="1511560"/>
            <a:ext cx="5139890" cy="2415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EEDEAAB-827C-CD4F-BCFF-85C85BA62A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6401" y="1708151"/>
            <a:ext cx="4867470" cy="20854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472509-CCFE-1A47-91DC-84960C1AFD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4877" y="4384957"/>
            <a:ext cx="5033963" cy="187166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29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441FDF1-1369-2047-806D-29FA08324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780" y="4005063"/>
            <a:ext cx="4484631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205955C-19CE-8D40-810B-1B16178D7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780" y="1265467"/>
            <a:ext cx="4484631" cy="20854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E85777C8-7C02-FA4B-B244-0AC812B46036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951494" y="0"/>
            <a:ext cx="3240506" cy="6858000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E8CA4A1-4F17-DF4E-96FF-83260A7C63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780" y="3415423"/>
            <a:ext cx="4484631" cy="475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 spc="0">
                <a:solidFill>
                  <a:srgbClr val="67A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E85777C8-7C02-FA4B-B244-0AC812B46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5859" y="0"/>
            <a:ext cx="3240506" cy="6858000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</p:spTree>
    <p:extLst>
      <p:ext uri="{BB962C8B-B14F-4D97-AF65-F5344CB8AC3E}">
        <p14:creationId xmlns:p14="http://schemas.microsoft.com/office/powerpoint/2010/main" val="75013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9925E23-CD89-1B47-B71A-EF840B57B631}"/>
              </a:ext>
            </a:extLst>
          </p:cNvPr>
          <p:cNvSpPr txBox="1">
            <a:spLocks/>
          </p:cNvSpPr>
          <p:nvPr userDrawn="1"/>
        </p:nvSpPr>
        <p:spPr>
          <a:xfrm>
            <a:off x="726412" y="2360469"/>
            <a:ext cx="4484631" cy="1074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0035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MASTER TITLE STYLE GOES</a:t>
            </a:r>
            <a:r>
              <a:rPr lang="en-US" sz="2800" baseline="0" dirty="0"/>
              <a:t> HERE. </a:t>
            </a:r>
            <a:endParaRPr lang="en-US" sz="2800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F618E70-235C-7F4F-99E1-6A1278E378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130" y="3688080"/>
            <a:ext cx="4469299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E5513EF7-B97C-8744-9FD1-B9659C7F8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95559" y="-10091"/>
            <a:ext cx="6196441" cy="6868092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0" y="923062"/>
            <a:ext cx="901523" cy="118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18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E5513EF7-B97C-8744-9FD1-B9659C7F8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091"/>
            <a:ext cx="6196441" cy="6868092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925E23-CD89-1B47-B71A-EF840B57B631}"/>
              </a:ext>
            </a:extLst>
          </p:cNvPr>
          <p:cNvSpPr txBox="1">
            <a:spLocks/>
          </p:cNvSpPr>
          <p:nvPr userDrawn="1"/>
        </p:nvSpPr>
        <p:spPr>
          <a:xfrm>
            <a:off x="6941212" y="2360469"/>
            <a:ext cx="4484631" cy="1074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0035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MASTER TITLE STYLE GOES</a:t>
            </a:r>
            <a:r>
              <a:rPr lang="en-US" sz="2800" baseline="0" dirty="0"/>
              <a:t> HERE. </a:t>
            </a:r>
            <a:endParaRPr lang="en-US" sz="2800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8F618E70-235C-7F4F-99E1-6A1278E37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7930" y="3688080"/>
            <a:ext cx="4469299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30" y="923062"/>
            <a:ext cx="901523" cy="118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53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2143863E-D256-8143-A0A0-51F15BBB4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9535" y="3175171"/>
            <a:ext cx="4371355" cy="475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 spc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E64E6-5785-4F41-9C29-D87855ADDBB1}"/>
              </a:ext>
            </a:extLst>
          </p:cNvPr>
          <p:cNvSpPr/>
          <p:nvPr userDrawn="1"/>
        </p:nvSpPr>
        <p:spPr>
          <a:xfrm>
            <a:off x="10408920" y="0"/>
            <a:ext cx="1783080" cy="6858000"/>
          </a:xfrm>
          <a:prstGeom prst="rect">
            <a:avLst/>
          </a:prstGeom>
          <a:solidFill>
            <a:srgbClr val="1A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3857"/>
              </a:solidFill>
            </a:endParaRP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E5513EF7-B97C-8744-9FD1-B9659C7F8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919" y="0"/>
            <a:ext cx="3240506" cy="6858000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F4F2E163-0E4F-754D-8B51-94947A4E5E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83662" y="2034573"/>
            <a:ext cx="2520000" cy="2520000"/>
          </a:xfrm>
          <a:prstGeom prst="rect">
            <a:avLst/>
          </a:prstGeom>
          <a:solidFill>
            <a:schemeClr val="bg2">
              <a:alpha val="23000"/>
            </a:schemeClr>
          </a:solidFill>
          <a:ln w="76200">
            <a:solidFill>
              <a:schemeClr val="bg1"/>
            </a:solidFill>
          </a:ln>
        </p:spPr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4B2C7CF-951C-FF4E-AEDB-F52E1AB8C3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2817" y="1686146"/>
            <a:ext cx="4484631" cy="1383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03842566-1D4D-2B42-9B44-2FB5A4AF74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9535" y="3925062"/>
            <a:ext cx="4469299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1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" y="4958716"/>
            <a:ext cx="3920359" cy="1590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027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E5513EF7-B97C-8744-9FD1-B9659C7F8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901" y="1160479"/>
            <a:ext cx="5001929" cy="4504623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EEC15F-F966-D940-9682-D445D0711B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50722" y="2923244"/>
            <a:ext cx="4371355" cy="475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 spc="0">
                <a:solidFill>
                  <a:srgbClr val="67A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925E23-CD89-1B47-B71A-EF840B57B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4004" y="1434219"/>
            <a:ext cx="4484631" cy="1383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8F618E70-235C-7F4F-99E1-6A1278E37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0722" y="3673135"/>
            <a:ext cx="4469299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00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E5513EF7-B97C-8744-9FD1-B9659C7F8F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35554" y="1160479"/>
            <a:ext cx="5001929" cy="4504623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2EEC15F-F966-D940-9682-D445D0711BF7}"/>
              </a:ext>
            </a:extLst>
          </p:cNvPr>
          <p:cNvSpPr txBox="1">
            <a:spLocks/>
          </p:cNvSpPr>
          <p:nvPr userDrawn="1"/>
        </p:nvSpPr>
        <p:spPr>
          <a:xfrm>
            <a:off x="1300793" y="2932575"/>
            <a:ext cx="4371355" cy="475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 spc="0">
                <a:solidFill>
                  <a:srgbClr val="67A8D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MASTER SUBTITLE STYLE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9925E23-CD89-1B47-B71A-EF840B57B631}"/>
              </a:ext>
            </a:extLst>
          </p:cNvPr>
          <p:cNvSpPr txBox="1">
            <a:spLocks/>
          </p:cNvSpPr>
          <p:nvPr userDrawn="1"/>
        </p:nvSpPr>
        <p:spPr>
          <a:xfrm>
            <a:off x="1264075" y="1443550"/>
            <a:ext cx="4484631" cy="1383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0035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F618E70-235C-7F4F-99E1-6A1278E37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0793" y="3682466"/>
            <a:ext cx="4469299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22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376" y="1270791"/>
            <a:ext cx="5235599" cy="4550889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grpSp>
        <p:nvGrpSpPr>
          <p:cNvPr id="4" name="Group 3"/>
          <p:cNvGrpSpPr/>
          <p:nvPr userDrawn="1"/>
        </p:nvGrpSpPr>
        <p:grpSpPr>
          <a:xfrm>
            <a:off x="660741" y="1270791"/>
            <a:ext cx="5562884" cy="4550889"/>
            <a:chOff x="691221" y="1331751"/>
            <a:chExt cx="5562884" cy="4550889"/>
          </a:xfrm>
        </p:grpSpPr>
        <p:sp>
          <p:nvSpPr>
            <p:cNvPr id="3" name="Rectangle 2"/>
            <p:cNvSpPr/>
            <p:nvPr userDrawn="1"/>
          </p:nvSpPr>
          <p:spPr>
            <a:xfrm>
              <a:off x="691221" y="1331751"/>
              <a:ext cx="5237419" cy="4550889"/>
            </a:xfrm>
            <a:prstGeom prst="rect">
              <a:avLst/>
            </a:prstGeom>
            <a:solidFill>
              <a:srgbClr val="00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5604206" y="2656429"/>
              <a:ext cx="649899" cy="657405"/>
            </a:xfrm>
            <a:prstGeom prst="rect">
              <a:avLst/>
            </a:prstGeom>
            <a:solidFill>
              <a:srgbClr val="00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A96AA032-FFE7-244E-B4FC-181E855CA7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272" y="1772298"/>
            <a:ext cx="4484631" cy="1383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97B83131-3A59-F446-8EC7-BDE10A5C1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604" y="3386374"/>
            <a:ext cx="4469299" cy="182570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24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011" y="1270791"/>
            <a:ext cx="5235599" cy="4550889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grpSp>
        <p:nvGrpSpPr>
          <p:cNvPr id="4" name="Group 3"/>
          <p:cNvGrpSpPr/>
          <p:nvPr userDrawn="1"/>
        </p:nvGrpSpPr>
        <p:grpSpPr>
          <a:xfrm>
            <a:off x="6028687" y="1270791"/>
            <a:ext cx="5562368" cy="4550889"/>
            <a:chOff x="366272" y="1331751"/>
            <a:chExt cx="5562368" cy="4550889"/>
          </a:xfrm>
        </p:grpSpPr>
        <p:sp>
          <p:nvSpPr>
            <p:cNvPr id="3" name="Rectangle 2"/>
            <p:cNvSpPr/>
            <p:nvPr userDrawn="1"/>
          </p:nvSpPr>
          <p:spPr>
            <a:xfrm>
              <a:off x="691221" y="1331751"/>
              <a:ext cx="5237419" cy="4550889"/>
            </a:xfrm>
            <a:prstGeom prst="rect">
              <a:avLst/>
            </a:prstGeom>
            <a:solidFill>
              <a:srgbClr val="00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18900000">
              <a:off x="366272" y="2656429"/>
              <a:ext cx="649899" cy="657405"/>
            </a:xfrm>
            <a:prstGeom prst="rect">
              <a:avLst/>
            </a:prstGeom>
            <a:solidFill>
              <a:srgbClr val="00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A96AA032-FFE7-244E-B4FC-181E855CA7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56167" y="1772298"/>
            <a:ext cx="4484631" cy="1383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97B83131-3A59-F446-8EC7-BDE10A5C1D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1499" y="3386374"/>
            <a:ext cx="4469299" cy="182570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7391400" cy="5882640"/>
          </a:xfrm>
          <a:prstGeom prst="rect">
            <a:avLst/>
          </a:prstGeom>
          <a:solidFill>
            <a:srgbClr val="0035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9C5FF47-67CB-9341-B53B-86C23DF3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509" y="1813933"/>
            <a:ext cx="4235962" cy="13904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E8245724-10D9-5B49-A69F-EA5C5E9B00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5841" y="3359076"/>
            <a:ext cx="4221480" cy="165925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Lorem ipsum dolor sit amet, consectetuer adipiscing elit. Maecenas porttitor congue </a:t>
            </a:r>
            <a:r>
              <a:rPr lang="en-AU" b="0" i="0" dirty="0" err="1"/>
              <a:t>massa</a:t>
            </a:r>
            <a:r>
              <a:rPr lang="en-AU" b="0" i="0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9" y="383417"/>
            <a:ext cx="2099441" cy="85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6441" y="838200"/>
            <a:ext cx="6385560" cy="5623419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38546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00600" y="0"/>
            <a:ext cx="7391400" cy="5882640"/>
          </a:xfrm>
          <a:prstGeom prst="rect">
            <a:avLst/>
          </a:prstGeom>
          <a:solidFill>
            <a:srgbClr val="0035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9C5FF47-67CB-9341-B53B-86C23DF3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9348" y="1813933"/>
            <a:ext cx="4235962" cy="13904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E8245724-10D9-5B49-A69F-EA5C5E9B00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4680" y="3359076"/>
            <a:ext cx="4221480" cy="165925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Lorem ipsum dolor sit amet, consectetuer adipiscing elit. Maecenas porttitor congue </a:t>
            </a:r>
            <a:r>
              <a:rPr lang="en-AU" b="0" i="0" dirty="0" err="1"/>
              <a:t>massa</a:t>
            </a:r>
            <a:r>
              <a:rPr lang="en-AU" b="0" i="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59" y="383416"/>
            <a:ext cx="2188010" cy="885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38200"/>
            <a:ext cx="6385560" cy="5623419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01041"/>
            <a:ext cx="3032760" cy="2670788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42361"/>
            <a:ext cx="3032760" cy="2670788"/>
          </a:xfrm>
          <a:prstGeom prst="rect">
            <a:avLst/>
          </a:prstGeom>
          <a:solidFill>
            <a:schemeClr val="bg2">
              <a:alpha val="23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6600" y="701041"/>
            <a:ext cx="3032760" cy="2670788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6600" y="3642361"/>
            <a:ext cx="3032760" cy="2670788"/>
          </a:xfrm>
          <a:prstGeom prst="rect">
            <a:avLst/>
          </a:prstGeom>
          <a:solidFill>
            <a:schemeClr val="bg2">
              <a:alpha val="23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53200" y="701041"/>
            <a:ext cx="5638800" cy="5612108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877135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3032760" cy="3688081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825238"/>
            <a:ext cx="3032760" cy="3032763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00400" y="3169919"/>
            <a:ext cx="3032760" cy="3688081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0400" y="-3"/>
            <a:ext cx="3032760" cy="3032763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925E23-CD89-1B47-B71A-EF840B57B631}"/>
              </a:ext>
            </a:extLst>
          </p:cNvPr>
          <p:cNvSpPr txBox="1">
            <a:spLocks/>
          </p:cNvSpPr>
          <p:nvPr userDrawn="1"/>
        </p:nvSpPr>
        <p:spPr>
          <a:xfrm>
            <a:off x="6922853" y="1705149"/>
            <a:ext cx="4484631" cy="1074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0035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MASTER </a:t>
            </a:r>
            <a:r>
              <a:rPr lang="en-US" sz="2800"/>
              <a:t>TITLE STYLE GOES</a:t>
            </a:r>
            <a:r>
              <a:rPr lang="en-US" sz="2800" baseline="0"/>
              <a:t> HERE. </a:t>
            </a:r>
            <a:endParaRPr lang="en-US" sz="2800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F618E70-235C-7F4F-99E1-6A1278E378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9571" y="3032760"/>
            <a:ext cx="4469299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41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8840" y="-2"/>
            <a:ext cx="3032760" cy="3688081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8840" y="3825238"/>
            <a:ext cx="3032760" cy="3032763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9240" y="3169919"/>
            <a:ext cx="3032760" cy="3688081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D1708DD3-40A1-8D43-851E-01FAAD07B9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9240" y="-3"/>
            <a:ext cx="3032760" cy="3032763"/>
          </a:xfrm>
          <a:prstGeom prst="rect">
            <a:avLst/>
          </a:prstGeom>
          <a:solidFill>
            <a:schemeClr val="bg2">
              <a:alpha val="23000"/>
            </a:schemeClr>
          </a:solidFill>
        </p:spPr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925E23-CD89-1B47-B71A-EF840B57B631}"/>
              </a:ext>
            </a:extLst>
          </p:cNvPr>
          <p:cNvSpPr txBox="1">
            <a:spLocks/>
          </p:cNvSpPr>
          <p:nvPr userDrawn="1"/>
        </p:nvSpPr>
        <p:spPr>
          <a:xfrm>
            <a:off x="726412" y="1705149"/>
            <a:ext cx="4484631" cy="10741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rgbClr val="0035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MASTER TITLE STYLE GOES</a:t>
            </a:r>
            <a:r>
              <a:rPr lang="en-US" sz="2800" baseline="0" dirty="0"/>
              <a:t> HERE. </a:t>
            </a:r>
            <a:endParaRPr lang="en-US" sz="2800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F618E70-235C-7F4F-99E1-6A1278E378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130" y="3032760"/>
            <a:ext cx="4469299" cy="17543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0" baseline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b="0" i="0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AU" b="0" i="0" dirty="0" err="1"/>
              <a:t>urna</a:t>
            </a:r>
            <a:r>
              <a:rPr lang="en-AU" b="0" i="0" dirty="0"/>
              <a:t>.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164A-A0D9-C84F-814B-F01E6F30C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319CD-4F56-3044-847D-D7A7517A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16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9" y="5553076"/>
            <a:ext cx="2277910" cy="923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8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70103"/>
            <a:ext cx="5577839" cy="2257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531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C6B5-32C7-964B-8210-491424304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B650-1A2D-C14A-AA19-B66147735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388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ECE9C-3D3B-D94E-92DC-9238D1941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9" y="5553076"/>
            <a:ext cx="2277910" cy="923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14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9" y="280036"/>
            <a:ext cx="2277910" cy="923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01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8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 spc="300">
                <a:solidFill>
                  <a:srgbClr val="67A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7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8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 spc="300">
                <a:solidFill>
                  <a:srgbClr val="67A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7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40458"/>
            <a:ext cx="9144000" cy="9037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004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 txBox="1">
            <a:spLocks/>
          </p:cNvSpPr>
          <p:nvPr userDrawn="1"/>
        </p:nvSpPr>
        <p:spPr>
          <a:xfrm>
            <a:off x="1524000" y="3561538"/>
            <a:ext cx="9144000" cy="568502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TITLE</a:t>
            </a:r>
            <a:r>
              <a:rPr lang="en-US" sz="3600" baseline="0" dirty="0"/>
              <a:t> PAGE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24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8752-7AB1-0948-A55C-83BB8D458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1760" y="1615439"/>
            <a:ext cx="9144000" cy="16809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400" b="1" i="0">
                <a:solidFill>
                  <a:srgbClr val="1A3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DA8F9-EF71-574A-8219-CD3695B6E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0" y="3388420"/>
            <a:ext cx="9144000" cy="772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 i="0" spc="300">
                <a:solidFill>
                  <a:srgbClr val="67A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3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63" r:id="rId3"/>
    <p:sldLayoutId id="2147483664" r:id="rId4"/>
    <p:sldLayoutId id="2147483677" r:id="rId5"/>
    <p:sldLayoutId id="2147483649" r:id="rId6"/>
    <p:sldLayoutId id="2147483680" r:id="rId7"/>
    <p:sldLayoutId id="2147483660" r:id="rId8"/>
    <p:sldLayoutId id="2147483661" r:id="rId9"/>
    <p:sldLayoutId id="2147483681" r:id="rId10"/>
    <p:sldLayoutId id="2147483662" r:id="rId11"/>
    <p:sldLayoutId id="2147483682" r:id="rId12"/>
    <p:sldLayoutId id="2147483655" r:id="rId13"/>
    <p:sldLayoutId id="2147483665" r:id="rId14"/>
    <p:sldLayoutId id="2147483666" r:id="rId15"/>
    <p:sldLayoutId id="2147483667" r:id="rId16"/>
    <p:sldLayoutId id="2147483668" r:id="rId17"/>
    <p:sldLayoutId id="2147483670" r:id="rId18"/>
    <p:sldLayoutId id="2147483669" r:id="rId19"/>
    <p:sldLayoutId id="2147483671" r:id="rId20"/>
    <p:sldLayoutId id="2147483672" r:id="rId21"/>
    <p:sldLayoutId id="2147483673" r:id="rId22"/>
    <p:sldLayoutId id="2147483683" r:id="rId23"/>
    <p:sldLayoutId id="2147483674" r:id="rId24"/>
    <p:sldLayoutId id="2147483684" r:id="rId25"/>
    <p:sldLayoutId id="2147483675" r:id="rId26"/>
    <p:sldLayoutId id="2147483676" r:id="rId27"/>
    <p:sldLayoutId id="2147483685" r:id="rId28"/>
    <p:sldLayoutId id="2147483650" r:id="rId29"/>
    <p:sldLayoutId id="214748365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education.vic.gov.au/about/programs/health/Pages/bushfirerisk.aspx?queryid=Central#startbarr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gO8N3L_aE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0D74C-7ACD-4B25-9D81-4D2F74F71831}"/>
              </a:ext>
            </a:extLst>
          </p:cNvPr>
          <p:cNvSpPr txBox="1"/>
          <p:nvPr/>
        </p:nvSpPr>
        <p:spPr>
          <a:xfrm>
            <a:off x="1618735" y="2100649"/>
            <a:ext cx="85941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Montserrat" pitchFamily="2" charset="0"/>
              </a:rPr>
              <a:t>EMERGENCY MANAGEMENT AND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Montserrat" pitchFamily="2" charset="0"/>
              </a:rPr>
              <a:t>EVACUATION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224574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CATASTROPHIC WEATHER DAY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9" y="1240162"/>
            <a:ext cx="7321468" cy="4987643"/>
          </a:xfrm>
        </p:spPr>
        <p:txBody>
          <a:bodyPr anchor="t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St Patrick’s is </a:t>
            </a:r>
            <a:r>
              <a:rPr lang="en-AU" sz="2400" b="1" dirty="0">
                <a:solidFill>
                  <a:schemeClr val="tx1"/>
                </a:solidFill>
                <a:latin typeface="Montserrat" pitchFamily="2" charset="0"/>
              </a:rPr>
              <a:t>not </a:t>
            </a: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listed on the </a:t>
            </a:r>
            <a:r>
              <a:rPr lang="en-AU" sz="2400" dirty="0">
                <a:solidFill>
                  <a:schemeClr val="tx1"/>
                </a:solidFill>
                <a:latin typeface="Montserrat" pitchFamily="2" charset="0"/>
                <a:hlinkClick r:id="rId2"/>
              </a:rPr>
              <a:t>Bushfire At Risk Register </a:t>
            </a: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and is not required to close on Catastrophic-rated days.  However there are schools on this list in nearby Romsey and Lancefield.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In the event of a Catastrophic-rated day, any offsite activities in the rated areas will be cancelled or postponed.  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Bus routes may need to be cancelled or rescheduled.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Stay informed through email, text, website, social media for latest updates/ information</a:t>
            </a:r>
          </a:p>
        </p:txBody>
      </p:sp>
      <p:pic>
        <p:nvPicPr>
          <p:cNvPr id="1026" name="Picture 2" descr="About Fire Danger Ratings | CFA (Country Fire Authority)">
            <a:extLst>
              <a:ext uri="{FF2B5EF4-FFF2-40B4-BE49-F238E27FC236}">
                <a16:creationId xmlns:a16="http://schemas.microsoft.com/office/drawing/2014/main" id="{98BFFB15-DFB3-479F-B8C9-2C4569BB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76" y="1993290"/>
            <a:ext cx="4361781" cy="22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2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3688080"/>
            <a:ext cx="10119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355E"/>
                </a:solidFill>
                <a:latin typeface="Arial" charset="0"/>
                <a:ea typeface="Arial" charset="0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9874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Fire Drill  - The Office US">
            <a:hlinkClick r:id="" action="ppaction://media"/>
            <a:extLst>
              <a:ext uri="{FF2B5EF4-FFF2-40B4-BE49-F238E27FC236}">
                <a16:creationId xmlns:a16="http://schemas.microsoft.com/office/drawing/2014/main" id="{666A4864-8B7D-47FE-AC8C-6D5015FB42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4582" y="176420"/>
            <a:ext cx="10575235" cy="59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2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TYPES OF EMERGENCIES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8" y="1240162"/>
            <a:ext cx="11683249" cy="4987643"/>
          </a:xfrm>
        </p:spPr>
        <p:txBody>
          <a:bodyPr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0"/>
              </a:rPr>
              <a:t>Structural fire (onsite)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0"/>
              </a:rPr>
              <a:t>Bushfire approaching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0"/>
              </a:rPr>
              <a:t>Weather event (storms, wind, heatwave, dust)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800" dirty="0">
                <a:latin typeface="Montserrat" pitchFamily="2" charset="0"/>
              </a:rPr>
              <a:t>Dangerous levels of air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800" dirty="0">
                <a:latin typeface="Montserrat" pitchFamily="2" charset="0"/>
              </a:rPr>
              <a:t>Bomb threat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800" dirty="0">
                <a:latin typeface="Montserrat" pitchFamily="2" charset="0"/>
              </a:rPr>
              <a:t>Dangerous animal or person on premises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2800" dirty="0">
                <a:latin typeface="Montserrat" pitchFamily="2" charset="0"/>
              </a:rPr>
              <a:t>Chemical spill</a:t>
            </a:r>
          </a:p>
        </p:txBody>
      </p:sp>
    </p:spTree>
    <p:extLst>
      <p:ext uri="{BB962C8B-B14F-4D97-AF65-F5344CB8AC3E}">
        <p14:creationId xmlns:p14="http://schemas.microsoft.com/office/powerpoint/2010/main" val="389586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INITIAL RESPONSE IS “RACE”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8" y="1240162"/>
            <a:ext cx="11683249" cy="4987643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AU" sz="2800" b="1" dirty="0">
                <a:solidFill>
                  <a:schemeClr val="tx1"/>
                </a:solidFill>
                <a:latin typeface="Montserrat" pitchFamily="2" charset="0"/>
              </a:rPr>
              <a:t>R</a:t>
            </a:r>
            <a:r>
              <a:rPr lang="en-AU" sz="2800" dirty="0">
                <a:solidFill>
                  <a:schemeClr val="tx1"/>
                </a:solidFill>
                <a:latin typeface="Montserrat" pitchFamily="2" charset="0"/>
              </a:rPr>
              <a:t>ESCUE – if safe to do so! Ensure the safety of self and others in immediate vicinity.</a:t>
            </a:r>
          </a:p>
          <a:p>
            <a:pPr>
              <a:spcBef>
                <a:spcPts val="2400"/>
              </a:spcBef>
            </a:pPr>
            <a:r>
              <a:rPr lang="en-AU" sz="2800" b="1" dirty="0">
                <a:solidFill>
                  <a:schemeClr val="tx1"/>
                </a:solidFill>
                <a:latin typeface="Montserrat" pitchFamily="2" charset="0"/>
              </a:rPr>
              <a:t>A</a:t>
            </a:r>
            <a:r>
              <a:rPr lang="en-AU" sz="2800" dirty="0">
                <a:solidFill>
                  <a:schemeClr val="tx1"/>
                </a:solidFill>
                <a:latin typeface="Montserrat" pitchFamily="2" charset="0"/>
              </a:rPr>
              <a:t>LARM – call 800 to alert the Critical Response Team.  General medical assistance should be directed to ‘First Aid’ (call 111). </a:t>
            </a:r>
          </a:p>
          <a:p>
            <a:pPr>
              <a:spcBef>
                <a:spcPts val="2400"/>
              </a:spcBef>
            </a:pPr>
            <a:r>
              <a:rPr lang="en-AU" sz="2800" b="1" dirty="0">
                <a:solidFill>
                  <a:schemeClr val="tx1"/>
                </a:solidFill>
                <a:latin typeface="Montserrat" pitchFamily="2" charset="0"/>
              </a:rPr>
              <a:t>C</a:t>
            </a:r>
            <a:r>
              <a:rPr lang="en-AU" sz="2800" dirty="0">
                <a:solidFill>
                  <a:schemeClr val="tx1"/>
                </a:solidFill>
                <a:latin typeface="Montserrat" pitchFamily="2" charset="0"/>
              </a:rPr>
              <a:t>ONTAIN – use fire extinguishers / blankets, shut doors, if safe. </a:t>
            </a:r>
          </a:p>
          <a:p>
            <a:pPr>
              <a:spcBef>
                <a:spcPts val="2400"/>
              </a:spcBef>
            </a:pPr>
            <a:r>
              <a:rPr lang="en-AU" sz="2800" b="1" dirty="0">
                <a:solidFill>
                  <a:schemeClr val="tx1"/>
                </a:solidFill>
                <a:latin typeface="Montserrat" pitchFamily="2" charset="0"/>
              </a:rPr>
              <a:t>E</a:t>
            </a:r>
            <a:r>
              <a:rPr lang="en-AU" sz="2800" dirty="0">
                <a:solidFill>
                  <a:schemeClr val="tx1"/>
                </a:solidFill>
                <a:latin typeface="Montserrat" pitchFamily="2" charset="0"/>
              </a:rPr>
              <a:t>VACUATE – follow instructions in announcements (listen carefully, don’t lock doors on exit, take laptop/paper list for roll call, move to netball courts).</a:t>
            </a:r>
          </a:p>
        </p:txBody>
      </p:sp>
    </p:spTree>
    <p:extLst>
      <p:ext uri="{BB962C8B-B14F-4D97-AF65-F5344CB8AC3E}">
        <p14:creationId xmlns:p14="http://schemas.microsoft.com/office/powerpoint/2010/main" val="341089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EVACUATION DURING CLASS TIME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8" y="1240162"/>
            <a:ext cx="11683249" cy="4987643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AU" sz="2400" b="1" dirty="0">
                <a:solidFill>
                  <a:schemeClr val="tx1"/>
                </a:solidFill>
                <a:latin typeface="Montserrat" pitchFamily="2" charset="0"/>
              </a:rPr>
              <a:t>Staff who are teaching: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Turn off any equipment that may be a hazard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Direct students to the nearest safe exit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Make a final check, take your laptop/class roll, leave the door open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Lead students to the Emergency Evacuation Point (netball courts) avoiding </a:t>
            </a:r>
          </a:p>
          <a:p>
            <a:pPr>
              <a:spcBef>
                <a:spcPts val="600"/>
              </a:spcBef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      any unsafe spaces or areas of concerns</a:t>
            </a:r>
          </a:p>
          <a:p>
            <a:pPr>
              <a:spcBef>
                <a:spcPts val="600"/>
              </a:spcBef>
            </a:pPr>
            <a:endParaRPr lang="en-AU" dirty="0">
              <a:solidFill>
                <a:schemeClr val="tx1"/>
              </a:solidFill>
              <a:latin typeface="Montserrat" pitchFamily="2" charset="0"/>
            </a:endParaRPr>
          </a:p>
          <a:p>
            <a:pPr>
              <a:spcBef>
                <a:spcPts val="600"/>
              </a:spcBef>
            </a:pPr>
            <a:r>
              <a:rPr lang="en-AU" sz="2400" b="1" dirty="0">
                <a:solidFill>
                  <a:schemeClr val="tx1"/>
                </a:solidFill>
                <a:latin typeface="Montserrat" pitchFamily="2" charset="0"/>
              </a:rPr>
              <a:t>All Staff who are NOT teaching: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Report to the Chief Warden at the Emergency Control Point (Front office)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Assist staff to evacuate students safely via the closest safe exit, assisting those with additional needs or disabilities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Assist to ensure that all spaces have been evacuated in your allocated area</a:t>
            </a:r>
            <a:endParaRPr lang="en-AU" sz="2400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4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EVACUATION DURING RECESS/LUNCH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8" y="1240162"/>
            <a:ext cx="11683249" cy="4987643"/>
          </a:xfrm>
        </p:spPr>
        <p:txBody>
          <a:bodyPr anchor="t"/>
          <a:lstStyle/>
          <a:p>
            <a:r>
              <a:rPr lang="en-AU" sz="2400" b="1" dirty="0">
                <a:solidFill>
                  <a:schemeClr val="tx1"/>
                </a:solidFill>
                <a:latin typeface="Montserrat" pitchFamily="2" charset="0"/>
              </a:rPr>
              <a:t>Yard Duty Staff are to move to the Emergency Evacuation Point (netball courts):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Gather any students still in the yard moving them towards the Evacuation Point</a:t>
            </a:r>
          </a:p>
          <a:p>
            <a:r>
              <a:rPr lang="en-AU" sz="2400" b="1" dirty="0">
                <a:solidFill>
                  <a:schemeClr val="tx1"/>
                </a:solidFill>
                <a:latin typeface="Montserrat" pitchFamily="2" charset="0"/>
              </a:rPr>
              <a:t>Teaching Staff are to move to the Emergency Evacuation Point (netball courts):</a:t>
            </a:r>
            <a:endParaRPr lang="en-AU" sz="2400" dirty="0">
              <a:solidFill>
                <a:schemeClr val="tx1"/>
              </a:solidFill>
              <a:latin typeface="Montserra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If any students are in classrooms direct them to the nearest safe exit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Make a final check, take your laptop/class roll and leave doors open</a:t>
            </a:r>
          </a:p>
          <a:p>
            <a:r>
              <a:rPr lang="en-AU" sz="2400" b="1" dirty="0">
                <a:solidFill>
                  <a:schemeClr val="tx1"/>
                </a:solidFill>
                <a:latin typeface="Montserrat" pitchFamily="2" charset="0"/>
              </a:rPr>
              <a:t>All Non-Teaching Staff: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Report to the Chief Warden at Emergency Control Point (Front Office)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Assist staff to evacuate students via the closest safe exit, assisting those with additional needs or disabilities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Assist to ensure that all spaces have been evacuated in your allocated area</a:t>
            </a:r>
          </a:p>
        </p:txBody>
      </p:sp>
    </p:spTree>
    <p:extLst>
      <p:ext uri="{BB962C8B-B14F-4D97-AF65-F5344CB8AC3E}">
        <p14:creationId xmlns:p14="http://schemas.microsoft.com/office/powerpoint/2010/main" val="212197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EMERGENCY EVACUATION POINT: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9" y="1240162"/>
            <a:ext cx="6241052" cy="4987643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All teaching staff to bring your class to Emergency Evacuation Point. All other staff move to Front Office to assist as Wardens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Line students in year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FF0000"/>
                </a:solidFill>
                <a:latin typeface="Montserrat" pitchFamily="2" charset="0"/>
              </a:rPr>
              <a:t>Teacher to mark roll and inform the Comms Officer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Year Levels in numeric 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Wait with your class until the all clear is given by the Chief Warden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Students are to remain seated in their class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</a:rPr>
              <a:t>Preps exit via front gate, Years 1-3 via playground gate, Years 4-6 via uniform shop gate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E9DBE-1380-4899-83AD-47AAE9AF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56" y="1016342"/>
            <a:ext cx="5263549" cy="52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LOCKDOWN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8" y="1240162"/>
            <a:ext cx="11683249" cy="4987643"/>
          </a:xfrm>
        </p:spPr>
        <p:txBody>
          <a:bodyPr anchor="t"/>
          <a:lstStyle/>
          <a:p>
            <a:pPr lvl="0" algn="ctr">
              <a:spcBef>
                <a:spcPts val="0"/>
              </a:spcBef>
              <a:defRPr/>
            </a:pPr>
            <a:r>
              <a:rPr lang="en-AU" sz="2000" b="1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A lockdown will be confirmed via a PA announcement</a:t>
            </a:r>
            <a:endParaRPr lang="en-AU" sz="2000" dirty="0">
              <a:solidFill>
                <a:srgbClr val="FF0000"/>
              </a:solidFill>
              <a:latin typeface="Montserrat" pitchFamily="2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AU" sz="2000" b="1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DURING RECESS/LUNCH: 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All staff on yard duty are required to open the closest rooms for students to move to ensuring that there is a staff member present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Teaching staff assist with students in nearby classrooms</a:t>
            </a:r>
          </a:p>
          <a:p>
            <a:pPr lvl="0">
              <a:spcBef>
                <a:spcPts val="0"/>
              </a:spcBef>
              <a:defRPr/>
            </a:pPr>
            <a:r>
              <a:rPr lang="en-AU" sz="2000" b="1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DURING CLASSTIME:  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Remain with your class </a:t>
            </a:r>
          </a:p>
          <a:p>
            <a:pPr lvl="0">
              <a:spcBef>
                <a:spcPts val="0"/>
              </a:spcBef>
              <a:defRPr/>
            </a:pPr>
            <a:r>
              <a:rPr lang="en-AU" sz="2000" b="1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When inside: 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Lock all doors/windows, draw any blinds and curtains and remain inside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Keep students inside and sit down on the floor together away from windows/doors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Monitor your phone/email to ensure you are receiving communication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Give students reassurance, help them to remain quiet and calm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Do not allow students on devices to ensure they are not emailing their parents or creating a sense of panic amongst the community which wastes important time and/or resources of emergency services trying to resolve the situation</a:t>
            </a:r>
          </a:p>
          <a:p>
            <a:pPr marL="4572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Wait for further instructions from the Chief Warden via email/phone/PA</a:t>
            </a:r>
          </a:p>
        </p:txBody>
      </p:sp>
    </p:spTree>
    <p:extLst>
      <p:ext uri="{BB962C8B-B14F-4D97-AF65-F5344CB8AC3E}">
        <p14:creationId xmlns:p14="http://schemas.microsoft.com/office/powerpoint/2010/main" val="166901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16308" y="120307"/>
            <a:ext cx="11831529" cy="954731"/>
          </a:xfrm>
        </p:spPr>
        <p:txBody>
          <a:bodyPr/>
          <a:lstStyle/>
          <a:p>
            <a:r>
              <a:rPr lang="en-US" dirty="0">
                <a:latin typeface="Montserrat" pitchFamily="2" charset="0"/>
              </a:rPr>
              <a:t>KEY ROLES IN AN EMERGENCY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308" y="1240162"/>
            <a:ext cx="11683249" cy="4987643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All Staff not in the act of teaching are to report to the front office as a </a:t>
            </a:r>
            <a:r>
              <a:rPr lang="en-AU" sz="2400" dirty="0">
                <a:solidFill>
                  <a:schemeClr val="accent4"/>
                </a:solidFill>
                <a:latin typeface="Montserrat" pitchFamily="2" charset="0"/>
              </a:rPr>
              <a:t>Warden.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All </a:t>
            </a:r>
            <a:r>
              <a:rPr lang="en-AU" sz="2400" dirty="0">
                <a:solidFill>
                  <a:schemeClr val="accent4"/>
                </a:solidFill>
                <a:latin typeface="Montserrat" pitchFamily="2" charset="0"/>
              </a:rPr>
              <a:t>Wardens</a:t>
            </a: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 are to be ready to follow instructions from the Critical Response Team (</a:t>
            </a:r>
            <a:r>
              <a:rPr lang="en-AU" sz="2400" dirty="0">
                <a:solidFill>
                  <a:schemeClr val="accent3">
                    <a:lumMod val="75000"/>
                  </a:schemeClr>
                </a:solidFill>
                <a:latin typeface="Montserrat" pitchFamily="2" charset="0"/>
              </a:rPr>
              <a:t>Leadership Team/Chief Warden</a:t>
            </a: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The </a:t>
            </a:r>
            <a:r>
              <a:rPr lang="en-AU" sz="2400" dirty="0">
                <a:solidFill>
                  <a:schemeClr val="accent5"/>
                </a:solidFill>
                <a:latin typeface="Montserrat" pitchFamily="2" charset="0"/>
              </a:rPr>
              <a:t>Communication Officer </a:t>
            </a: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records information during the emergency, not admin team.  It’s a designated person by the Chief Warden.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Montserrat" pitchFamily="2" charset="0"/>
              </a:rPr>
              <a:t>Incident control is handed over to the emergency services when they arrive</a:t>
            </a:r>
          </a:p>
        </p:txBody>
      </p:sp>
    </p:spTree>
    <p:extLst>
      <p:ext uri="{BB962C8B-B14F-4D97-AF65-F5344CB8AC3E}">
        <p14:creationId xmlns:p14="http://schemas.microsoft.com/office/powerpoint/2010/main" val="182647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788</Words>
  <Application>Microsoft Office PowerPoint</Application>
  <PresentationFormat>Widescreen</PresentationFormat>
  <Paragraphs>70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</vt:lpstr>
      <vt:lpstr>Times New Roman</vt:lpstr>
      <vt:lpstr>Office Theme</vt:lpstr>
      <vt:lpstr>PowerPoint Presentation</vt:lpstr>
      <vt:lpstr>PowerPoint Presentation</vt:lpstr>
      <vt:lpstr>TYPES OF EMERGENCIES</vt:lpstr>
      <vt:lpstr>INITIAL RESPONSE IS “RACE”</vt:lpstr>
      <vt:lpstr>EVACUATION DURING CLASS TIME</vt:lpstr>
      <vt:lpstr>EVACUATION DURING RECESS/LUNCH</vt:lpstr>
      <vt:lpstr>EMERGENCY EVACUATION POINT:</vt:lpstr>
      <vt:lpstr>LOCKDOWN</vt:lpstr>
      <vt:lpstr>KEY ROLES IN AN EMERGENCY</vt:lpstr>
      <vt:lpstr>CATASTROPHIC WEATHER 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Tracy Connors</cp:lastModifiedBy>
  <cp:revision>40</cp:revision>
  <dcterms:created xsi:type="dcterms:W3CDTF">2020-08-21T00:47:28Z</dcterms:created>
  <dcterms:modified xsi:type="dcterms:W3CDTF">2023-12-29T09:49:44Z</dcterms:modified>
</cp:coreProperties>
</file>